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70" r:id="rId15"/>
    <p:sldId id="271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72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9274" y="675084"/>
            <a:ext cx="7425452" cy="423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37"/>
              </a:lnSpc>
              <a:buNone/>
            </a:pPr>
            <a:r>
              <a:rPr lang="en-US" sz="667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AI-Powered Project Management Assistant</a:t>
            </a:r>
            <a:endParaRPr lang="en-US" sz="6670" dirty="0"/>
          </a:p>
        </p:txBody>
      </p:sp>
      <p:sp>
        <p:nvSpPr>
          <p:cNvPr id="6" name="Text 3"/>
          <p:cNvSpPr/>
          <p:nvPr/>
        </p:nvSpPr>
        <p:spPr>
          <a:xfrm>
            <a:off x="859274" y="5278160"/>
            <a:ext cx="7425452" cy="1571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3"/>
              </a:lnSpc>
              <a:buNone/>
            </a:pPr>
            <a:r>
              <a:rPr lang="en-US" sz="193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innovative solution leveraging Prompt Engineering to revolutionize project management processes. Developed by Juilee Patil and Soumya Nayak as part of the Prompt Engineering &amp; AI course.</a:t>
            </a:r>
            <a:endParaRPr lang="en-US" sz="1933" dirty="0"/>
          </a:p>
        </p:txBody>
      </p:sp>
      <p:sp>
        <p:nvSpPr>
          <p:cNvPr id="7" name="Shape 4"/>
          <p:cNvSpPr/>
          <p:nvPr/>
        </p:nvSpPr>
        <p:spPr>
          <a:xfrm>
            <a:off x="859274" y="7143869"/>
            <a:ext cx="392787" cy="392787"/>
          </a:xfrm>
          <a:prstGeom prst="roundRect">
            <a:avLst>
              <a:gd name="adj" fmla="val 2327746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374814" y="7125414"/>
            <a:ext cx="5690015" cy="1012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41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Juilee Patil           : 002724809</a:t>
            </a:r>
          </a:p>
          <a:p>
            <a:pPr marL="0" indent="0" algn="l">
              <a:lnSpc>
                <a:spcPts val="3383"/>
              </a:lnSpc>
              <a:buNone/>
            </a:pPr>
            <a:r>
              <a:rPr lang="en-US" sz="241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Soumya Nayak     : 002895370</a:t>
            </a:r>
            <a:br>
              <a:rPr lang="en-US" sz="2417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endParaRPr lang="en-US" sz="241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5101" y="1007031"/>
            <a:ext cx="5751433" cy="718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61"/>
              </a:lnSpc>
              <a:buNone/>
            </a:pPr>
            <a:r>
              <a:rPr lang="en-US" sz="452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Metrics</a:t>
            </a:r>
            <a:endParaRPr lang="en-US" sz="4529" dirty="0"/>
          </a:p>
        </p:txBody>
      </p:sp>
      <p:sp>
        <p:nvSpPr>
          <p:cNvPr id="6" name="Shape 3"/>
          <p:cNvSpPr/>
          <p:nvPr/>
        </p:nvSpPr>
        <p:spPr>
          <a:xfrm>
            <a:off x="805101" y="2070973"/>
            <a:ext cx="7533799" cy="5151596"/>
          </a:xfrm>
          <a:prstGeom prst="roundRect">
            <a:avLst>
              <a:gd name="adj" fmla="val 18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812721" y="2078593"/>
            <a:ext cx="7517725" cy="6592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3821" y="2224207"/>
            <a:ext cx="2041684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</a:t>
            </a:r>
            <a:endParaRPr lang="en-US" sz="1811" dirty="0"/>
          </a:p>
        </p:txBody>
      </p:sp>
      <p:sp>
        <p:nvSpPr>
          <p:cNvPr id="9" name="Text 6"/>
          <p:cNvSpPr/>
          <p:nvPr/>
        </p:nvSpPr>
        <p:spPr>
          <a:xfrm>
            <a:off x="3553182" y="2224207"/>
            <a:ext cx="2037874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</a:t>
            </a:r>
            <a:endParaRPr lang="en-US" sz="1811" dirty="0"/>
          </a:p>
        </p:txBody>
      </p:sp>
      <p:sp>
        <p:nvSpPr>
          <p:cNvPr id="10" name="Text 7"/>
          <p:cNvSpPr/>
          <p:nvPr/>
        </p:nvSpPr>
        <p:spPr>
          <a:xfrm>
            <a:off x="6058733" y="2224207"/>
            <a:ext cx="2041684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Results</a:t>
            </a:r>
            <a:endParaRPr lang="en-US" sz="1811" dirty="0"/>
          </a:p>
        </p:txBody>
      </p:sp>
      <p:sp>
        <p:nvSpPr>
          <p:cNvPr id="11" name="Shape 8"/>
          <p:cNvSpPr/>
          <p:nvPr/>
        </p:nvSpPr>
        <p:spPr>
          <a:xfrm>
            <a:off x="812721" y="2737842"/>
            <a:ext cx="7517725" cy="10272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43821" y="2883456"/>
            <a:ext cx="2041684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Response Accuracy</a:t>
            </a:r>
            <a:endParaRPr lang="en-US" sz="1811" dirty="0"/>
          </a:p>
        </p:txBody>
      </p:sp>
      <p:sp>
        <p:nvSpPr>
          <p:cNvPr id="13" name="Text 10"/>
          <p:cNvSpPr/>
          <p:nvPr/>
        </p:nvSpPr>
        <p:spPr>
          <a:xfrm>
            <a:off x="3553182" y="2883456"/>
            <a:ext cx="2037874" cy="736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Correctness of AI-generated answers</a:t>
            </a:r>
            <a:endParaRPr lang="en-US" sz="1811" dirty="0"/>
          </a:p>
        </p:txBody>
      </p:sp>
      <p:sp>
        <p:nvSpPr>
          <p:cNvPr id="14" name="Text 11"/>
          <p:cNvSpPr/>
          <p:nvPr/>
        </p:nvSpPr>
        <p:spPr>
          <a:xfrm>
            <a:off x="6058733" y="2883456"/>
            <a:ext cx="2041684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85%</a:t>
            </a:r>
            <a:endParaRPr lang="en-US" sz="1811" dirty="0"/>
          </a:p>
        </p:txBody>
      </p:sp>
      <p:sp>
        <p:nvSpPr>
          <p:cNvPr id="15" name="Shape 12"/>
          <p:cNvSpPr/>
          <p:nvPr/>
        </p:nvSpPr>
        <p:spPr>
          <a:xfrm>
            <a:off x="812721" y="3765113"/>
            <a:ext cx="7517725" cy="10272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043821" y="3910727"/>
            <a:ext cx="2041684" cy="736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Query Processing Time</a:t>
            </a:r>
            <a:endParaRPr lang="en-US" sz="1811" dirty="0"/>
          </a:p>
        </p:txBody>
      </p:sp>
      <p:sp>
        <p:nvSpPr>
          <p:cNvPr id="17" name="Text 14"/>
          <p:cNvSpPr/>
          <p:nvPr/>
        </p:nvSpPr>
        <p:spPr>
          <a:xfrm>
            <a:off x="3553182" y="3910727"/>
            <a:ext cx="2037874" cy="736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taken to generate responses</a:t>
            </a:r>
            <a:endParaRPr lang="en-US" sz="1811" dirty="0"/>
          </a:p>
        </p:txBody>
      </p:sp>
      <p:sp>
        <p:nvSpPr>
          <p:cNvPr id="18" name="Text 15"/>
          <p:cNvSpPr/>
          <p:nvPr/>
        </p:nvSpPr>
        <p:spPr>
          <a:xfrm>
            <a:off x="6058733" y="3910727"/>
            <a:ext cx="2041684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 seconds</a:t>
            </a:r>
            <a:endParaRPr lang="en-US" sz="1811" dirty="0"/>
          </a:p>
        </p:txBody>
      </p:sp>
      <p:sp>
        <p:nvSpPr>
          <p:cNvPr id="19" name="Shape 16"/>
          <p:cNvSpPr/>
          <p:nvPr/>
        </p:nvSpPr>
        <p:spPr>
          <a:xfrm>
            <a:off x="812721" y="4792385"/>
            <a:ext cx="7517725" cy="13952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043821" y="4937998"/>
            <a:ext cx="2041684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Relevance Score</a:t>
            </a:r>
            <a:endParaRPr lang="en-US" sz="1811" dirty="0"/>
          </a:p>
        </p:txBody>
      </p:sp>
      <p:sp>
        <p:nvSpPr>
          <p:cNvPr id="21" name="Text 18"/>
          <p:cNvSpPr/>
          <p:nvPr/>
        </p:nvSpPr>
        <p:spPr>
          <a:xfrm>
            <a:off x="3553182" y="4937998"/>
            <a:ext cx="2037874" cy="11040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Pertinence of retrieved information</a:t>
            </a:r>
            <a:endParaRPr lang="en-US" sz="1811" dirty="0"/>
          </a:p>
        </p:txBody>
      </p:sp>
      <p:sp>
        <p:nvSpPr>
          <p:cNvPr id="22" name="Text 19"/>
          <p:cNvSpPr/>
          <p:nvPr/>
        </p:nvSpPr>
        <p:spPr>
          <a:xfrm>
            <a:off x="6058733" y="4937998"/>
            <a:ext cx="2041684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 and more</a:t>
            </a:r>
            <a:endParaRPr lang="en-US" sz="1811" dirty="0"/>
          </a:p>
        </p:txBody>
      </p:sp>
      <p:sp>
        <p:nvSpPr>
          <p:cNvPr id="23" name="Shape 20"/>
          <p:cNvSpPr/>
          <p:nvPr/>
        </p:nvSpPr>
        <p:spPr>
          <a:xfrm>
            <a:off x="812721" y="6187678"/>
            <a:ext cx="7517725" cy="10272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1043821" y="6333292"/>
            <a:ext cx="2041684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Overall Rating</a:t>
            </a:r>
            <a:endParaRPr lang="en-US" sz="1811" dirty="0"/>
          </a:p>
        </p:txBody>
      </p:sp>
      <p:sp>
        <p:nvSpPr>
          <p:cNvPr id="25" name="Text 22"/>
          <p:cNvSpPr/>
          <p:nvPr/>
        </p:nvSpPr>
        <p:spPr>
          <a:xfrm>
            <a:off x="3553182" y="6333292"/>
            <a:ext cx="2037874" cy="736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satisfaction with AI assistant</a:t>
            </a:r>
            <a:endParaRPr lang="en-US" sz="1811" dirty="0"/>
          </a:p>
        </p:txBody>
      </p:sp>
      <p:sp>
        <p:nvSpPr>
          <p:cNvPr id="26" name="Text 23"/>
          <p:cNvSpPr/>
          <p:nvPr/>
        </p:nvSpPr>
        <p:spPr>
          <a:xfrm>
            <a:off x="6058733" y="6333292"/>
            <a:ext cx="2041684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8"/>
              </a:lnSpc>
              <a:buNone/>
            </a:pPr>
            <a:r>
              <a:rPr lang="en-US" sz="181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4.2/5</a:t>
            </a:r>
            <a:endParaRPr lang="en-US" sz="181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21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2679" y="3458170"/>
            <a:ext cx="6966942" cy="672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4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Methods to Improve Metrics</a:t>
            </a:r>
            <a:endParaRPr lang="en-US" sz="4240" dirty="0"/>
          </a:p>
        </p:txBody>
      </p:sp>
      <p:sp>
        <p:nvSpPr>
          <p:cNvPr id="6" name="Shape 3"/>
          <p:cNvSpPr/>
          <p:nvPr/>
        </p:nvSpPr>
        <p:spPr>
          <a:xfrm>
            <a:off x="1432679" y="4696420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605796" y="4777145"/>
            <a:ext cx="138232" cy="323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44"/>
              </a:lnSpc>
              <a:buNone/>
            </a:pPr>
            <a:r>
              <a:rPr lang="en-US" sz="254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44" dirty="0"/>
          </a:p>
        </p:txBody>
      </p:sp>
      <p:sp>
        <p:nvSpPr>
          <p:cNvPr id="8" name="Text 5"/>
          <p:cNvSpPr/>
          <p:nvPr/>
        </p:nvSpPr>
        <p:spPr>
          <a:xfrm>
            <a:off x="2132528" y="4696420"/>
            <a:ext cx="3529013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2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Fine-tune Language Models</a:t>
            </a:r>
            <a:endParaRPr lang="en-US" sz="2120" dirty="0"/>
          </a:p>
        </p:txBody>
      </p:sp>
      <p:sp>
        <p:nvSpPr>
          <p:cNvPr id="9" name="Text 6"/>
          <p:cNvSpPr/>
          <p:nvPr/>
        </p:nvSpPr>
        <p:spPr>
          <a:xfrm>
            <a:off x="2132528" y="5162074"/>
            <a:ext cx="5075039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3"/>
              </a:lnSpc>
              <a:buNone/>
            </a:pPr>
            <a:r>
              <a:rPr lang="en-US" sz="169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 pre-trained models to project management domain for improved accuracy and relevance.</a:t>
            </a:r>
            <a:endParaRPr lang="en-US" sz="1696" dirty="0"/>
          </a:p>
        </p:txBody>
      </p:sp>
      <p:sp>
        <p:nvSpPr>
          <p:cNvPr id="10" name="Shape 7"/>
          <p:cNvSpPr/>
          <p:nvPr/>
        </p:nvSpPr>
        <p:spPr>
          <a:xfrm>
            <a:off x="7422833" y="4696420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580948" y="4777145"/>
            <a:ext cx="168235" cy="323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44"/>
              </a:lnSpc>
              <a:buNone/>
            </a:pPr>
            <a:r>
              <a:rPr lang="en-US" sz="254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44" dirty="0"/>
          </a:p>
        </p:txBody>
      </p:sp>
      <p:sp>
        <p:nvSpPr>
          <p:cNvPr id="12" name="Text 9"/>
          <p:cNvSpPr/>
          <p:nvPr/>
        </p:nvSpPr>
        <p:spPr>
          <a:xfrm>
            <a:off x="8122682" y="4696420"/>
            <a:ext cx="290548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2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Vector Search</a:t>
            </a:r>
            <a:endParaRPr lang="en-US" sz="2120" dirty="0"/>
          </a:p>
        </p:txBody>
      </p:sp>
      <p:sp>
        <p:nvSpPr>
          <p:cNvPr id="13" name="Text 10"/>
          <p:cNvSpPr/>
          <p:nvPr/>
        </p:nvSpPr>
        <p:spPr>
          <a:xfrm>
            <a:off x="8122682" y="5162074"/>
            <a:ext cx="5075039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3"/>
              </a:lnSpc>
              <a:buNone/>
            </a:pPr>
            <a:r>
              <a:rPr lang="en-US" sz="169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advanced indexing and clustering techniques to enhance retrieval speed and accuracy.</a:t>
            </a:r>
            <a:endParaRPr lang="en-US" sz="1696" dirty="0"/>
          </a:p>
        </p:txBody>
      </p:sp>
      <p:sp>
        <p:nvSpPr>
          <p:cNvPr id="14" name="Shape 11"/>
          <p:cNvSpPr/>
          <p:nvPr/>
        </p:nvSpPr>
        <p:spPr>
          <a:xfrm>
            <a:off x="1432679" y="6308765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588651" y="6389489"/>
            <a:ext cx="172522" cy="323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44"/>
              </a:lnSpc>
              <a:buNone/>
            </a:pPr>
            <a:r>
              <a:rPr lang="en-US" sz="254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44" dirty="0"/>
          </a:p>
        </p:txBody>
      </p:sp>
      <p:sp>
        <p:nvSpPr>
          <p:cNvPr id="16" name="Text 13"/>
          <p:cNvSpPr/>
          <p:nvPr/>
        </p:nvSpPr>
        <p:spPr>
          <a:xfrm>
            <a:off x="2132528" y="6308765"/>
            <a:ext cx="2692122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2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Training Data</a:t>
            </a:r>
            <a:endParaRPr lang="en-US" sz="2120" dirty="0"/>
          </a:p>
        </p:txBody>
      </p:sp>
      <p:sp>
        <p:nvSpPr>
          <p:cNvPr id="17" name="Text 14"/>
          <p:cNvSpPr/>
          <p:nvPr/>
        </p:nvSpPr>
        <p:spPr>
          <a:xfrm>
            <a:off x="2132528" y="6774418"/>
            <a:ext cx="5075039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3"/>
              </a:lnSpc>
              <a:buNone/>
            </a:pPr>
            <a:r>
              <a:rPr lang="en-US" sz="169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wider range of project documents to improve AI's knowledge base.</a:t>
            </a:r>
            <a:endParaRPr lang="en-US" sz="1696" dirty="0"/>
          </a:p>
        </p:txBody>
      </p:sp>
      <p:sp>
        <p:nvSpPr>
          <p:cNvPr id="18" name="Shape 15"/>
          <p:cNvSpPr/>
          <p:nvPr/>
        </p:nvSpPr>
        <p:spPr>
          <a:xfrm>
            <a:off x="7422833" y="6308765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576899" y="6389489"/>
            <a:ext cx="176332" cy="323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44"/>
              </a:lnSpc>
              <a:buNone/>
            </a:pPr>
            <a:r>
              <a:rPr lang="en-US" sz="254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544" dirty="0"/>
          </a:p>
        </p:txBody>
      </p:sp>
      <p:sp>
        <p:nvSpPr>
          <p:cNvPr id="20" name="Text 17"/>
          <p:cNvSpPr/>
          <p:nvPr/>
        </p:nvSpPr>
        <p:spPr>
          <a:xfrm>
            <a:off x="8122682" y="6308765"/>
            <a:ext cx="4021693" cy="336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2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User Feedback Loop</a:t>
            </a:r>
            <a:endParaRPr lang="en-US" sz="2120" dirty="0"/>
          </a:p>
        </p:txBody>
      </p:sp>
      <p:sp>
        <p:nvSpPr>
          <p:cNvPr id="21" name="Text 18"/>
          <p:cNvSpPr/>
          <p:nvPr/>
        </p:nvSpPr>
        <p:spPr>
          <a:xfrm>
            <a:off x="8122682" y="6774418"/>
            <a:ext cx="5075039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13"/>
              </a:lnSpc>
              <a:buNone/>
            </a:pPr>
            <a:r>
              <a:rPr lang="en-US" sz="169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Continuously learn and improve from user interactions and explicit feedback.</a:t>
            </a:r>
            <a:endParaRPr lang="en-US" sz="1696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A0DDF038-8468-78EC-F95C-EE08B403790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E2C1F5F-7FBD-5CBC-1532-D6042AEB8EA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7EC3641-285B-B5F3-BC61-6D153BD09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59844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AE00EA95-A115-9177-E694-9A83A83A81BC}"/>
              </a:ext>
            </a:extLst>
          </p:cNvPr>
          <p:cNvSpPr/>
          <p:nvPr/>
        </p:nvSpPr>
        <p:spPr>
          <a:xfrm>
            <a:off x="1721763" y="3131939"/>
            <a:ext cx="5465564" cy="639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9"/>
              </a:lnSpc>
              <a:buNone/>
            </a:pPr>
            <a:r>
              <a:rPr lang="en-US" sz="403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Work and Vision</a:t>
            </a:r>
            <a:endParaRPr lang="en-US" sz="4031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9EA2F4C2-1DAF-FACD-B897-20407BE3E081}"/>
              </a:ext>
            </a:extLst>
          </p:cNvPr>
          <p:cNvSpPr/>
          <p:nvPr/>
        </p:nvSpPr>
        <p:spPr>
          <a:xfrm>
            <a:off x="1721763" y="4079081"/>
            <a:ext cx="5491043" cy="1850588"/>
          </a:xfrm>
          <a:prstGeom prst="roundRect">
            <a:avLst>
              <a:gd name="adj" fmla="val 46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D2CF799-2E86-9FFE-E8A5-6057848DFB62}"/>
              </a:ext>
            </a:extLst>
          </p:cNvPr>
          <p:cNvSpPr/>
          <p:nvPr/>
        </p:nvSpPr>
        <p:spPr>
          <a:xfrm>
            <a:off x="1934170" y="4291489"/>
            <a:ext cx="2559844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Multi-lingual Support</a:t>
            </a:r>
            <a:endParaRPr lang="en-US" sz="2016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B531809-624C-EAD3-2A9F-2DC947DF28C7}"/>
              </a:ext>
            </a:extLst>
          </p:cNvPr>
          <p:cNvSpPr/>
          <p:nvPr/>
        </p:nvSpPr>
        <p:spPr>
          <a:xfrm>
            <a:off x="1934170" y="4734282"/>
            <a:ext cx="5066228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0"/>
              </a:lnSpc>
              <a:buNone/>
            </a:pPr>
            <a:r>
              <a:rPr lang="en-US" sz="161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AI capabilities to understand and respond in multiple languages for global teams.</a:t>
            </a:r>
            <a:endParaRPr lang="en-US" sz="1613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33BFB2B8-C941-A2D8-87C7-2CC467D58A49}"/>
              </a:ext>
            </a:extLst>
          </p:cNvPr>
          <p:cNvSpPr/>
          <p:nvPr/>
        </p:nvSpPr>
        <p:spPr>
          <a:xfrm>
            <a:off x="7417594" y="4079081"/>
            <a:ext cx="5491043" cy="1850588"/>
          </a:xfrm>
          <a:prstGeom prst="roundRect">
            <a:avLst>
              <a:gd name="adj" fmla="val 46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C17F697-D743-1A48-AF37-C161DFA68637}"/>
              </a:ext>
            </a:extLst>
          </p:cNvPr>
          <p:cNvSpPr/>
          <p:nvPr/>
        </p:nvSpPr>
        <p:spPr>
          <a:xfrm>
            <a:off x="7630001" y="4291489"/>
            <a:ext cx="2962156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 with PM Tools</a:t>
            </a:r>
            <a:endParaRPr lang="en-US" sz="2016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75FA254-08E0-822A-7C93-9E69070D181E}"/>
              </a:ext>
            </a:extLst>
          </p:cNvPr>
          <p:cNvSpPr/>
          <p:nvPr/>
        </p:nvSpPr>
        <p:spPr>
          <a:xfrm>
            <a:off x="7630001" y="4734282"/>
            <a:ext cx="5066228" cy="982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0"/>
              </a:lnSpc>
              <a:buNone/>
            </a:pPr>
            <a:r>
              <a:rPr lang="en-US" sz="161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plugins for popular project management software to incorporate AI assistant into existing workflows.</a:t>
            </a:r>
            <a:endParaRPr lang="en-US" sz="1613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C421EBB1-292C-11D1-B42C-F12D93E62491}"/>
              </a:ext>
            </a:extLst>
          </p:cNvPr>
          <p:cNvSpPr/>
          <p:nvPr/>
        </p:nvSpPr>
        <p:spPr>
          <a:xfrm>
            <a:off x="1721763" y="6134457"/>
            <a:ext cx="5491043" cy="1522928"/>
          </a:xfrm>
          <a:prstGeom prst="roundRect">
            <a:avLst>
              <a:gd name="adj" fmla="val 56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90147CF7-D57D-046E-B719-13A7EB3B7D3F}"/>
              </a:ext>
            </a:extLst>
          </p:cNvPr>
          <p:cNvSpPr/>
          <p:nvPr/>
        </p:nvSpPr>
        <p:spPr>
          <a:xfrm>
            <a:off x="1934170" y="6346865"/>
            <a:ext cx="2559844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Predictive Analytics</a:t>
            </a:r>
            <a:endParaRPr lang="en-US" sz="2016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3089A719-D89C-A971-DC12-5A866C7120E6}"/>
              </a:ext>
            </a:extLst>
          </p:cNvPr>
          <p:cNvSpPr/>
          <p:nvPr/>
        </p:nvSpPr>
        <p:spPr>
          <a:xfrm>
            <a:off x="1934170" y="6789658"/>
            <a:ext cx="5066228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0"/>
              </a:lnSpc>
              <a:buNone/>
            </a:pPr>
            <a:r>
              <a:rPr lang="en-US" sz="161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advanced machine learning models to provide insights on project risks and outcomes.</a:t>
            </a:r>
            <a:endParaRPr lang="en-US" sz="1613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F6404E63-5A38-91B3-53BB-23348FC3A2FD}"/>
              </a:ext>
            </a:extLst>
          </p:cNvPr>
          <p:cNvSpPr/>
          <p:nvPr/>
        </p:nvSpPr>
        <p:spPr>
          <a:xfrm>
            <a:off x="7417594" y="6134457"/>
            <a:ext cx="5491043" cy="1522928"/>
          </a:xfrm>
          <a:prstGeom prst="roundRect">
            <a:avLst>
              <a:gd name="adj" fmla="val 564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3FBEC0DE-8C62-3DA2-1668-EE6BA600B61A}"/>
              </a:ext>
            </a:extLst>
          </p:cNvPr>
          <p:cNvSpPr/>
          <p:nvPr/>
        </p:nvSpPr>
        <p:spPr>
          <a:xfrm>
            <a:off x="7630001" y="6346865"/>
            <a:ext cx="2559844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0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 Interface</a:t>
            </a:r>
            <a:endParaRPr lang="en-US" sz="2016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04DA93B2-5521-42AE-DC83-A17CD2788A95}"/>
              </a:ext>
            </a:extLst>
          </p:cNvPr>
          <p:cNvSpPr/>
          <p:nvPr/>
        </p:nvSpPr>
        <p:spPr>
          <a:xfrm>
            <a:off x="7630001" y="6789658"/>
            <a:ext cx="5066228" cy="655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0"/>
              </a:lnSpc>
              <a:buNone/>
            </a:pPr>
            <a:r>
              <a:rPr lang="en-US" sz="161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voice recognition and synthesis capabilities for hands-free interaction with AI assistant.</a:t>
            </a:r>
            <a:endParaRPr lang="en-US" sz="1613" dirty="0"/>
          </a:p>
        </p:txBody>
      </p:sp>
    </p:spTree>
    <p:extLst>
      <p:ext uri="{BB962C8B-B14F-4D97-AF65-F5344CB8AC3E}">
        <p14:creationId xmlns:p14="http://schemas.microsoft.com/office/powerpoint/2010/main" val="2563255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59C4B73-30B8-B448-DCCA-CCC4ADC28F3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4026E1B-279B-6CEE-C49B-8FEC9A59ABD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84D1905-6467-C146-DBA3-B83CEE5F2430}"/>
              </a:ext>
            </a:extLst>
          </p:cNvPr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1665465-A5E9-C6AC-FE51-26323A2EDCBB}"/>
              </a:ext>
            </a:extLst>
          </p:cNvPr>
          <p:cNvSpPr/>
          <p:nvPr/>
        </p:nvSpPr>
        <p:spPr>
          <a:xfrm>
            <a:off x="864037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Summary</a:t>
            </a:r>
            <a:endParaRPr lang="en-US" sz="243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E69632E-474A-A288-245C-7DDFCCAA769A}"/>
              </a:ext>
            </a:extLst>
          </p:cNvPr>
          <p:cNvSpPr/>
          <p:nvPr/>
        </p:nvSpPr>
        <p:spPr>
          <a:xfrm>
            <a:off x="864037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developed AI-powered project management assistant leveraging RAG technology for accurate, timely information retrieval.</a:t>
            </a:r>
            <a:endParaRPr lang="en-US" sz="1944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52DF22D-D19D-FE2E-C9A3-2DFF65C79153}"/>
              </a:ext>
            </a:extLst>
          </p:cNvPr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Takeaways</a:t>
            </a:r>
            <a:endParaRPr lang="en-US" sz="243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28F69E9-95D4-7B58-DC0A-D64367F796AD}"/>
              </a:ext>
            </a:extLst>
          </p:cNvPr>
          <p:cNvSpPr/>
          <p:nvPr/>
        </p:nvSpPr>
        <p:spPr>
          <a:xfrm>
            <a:off x="5372695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Highlighted importance of tool selection, model fine-tuning, and continuous improvement based on user feedback.</a:t>
            </a:r>
            <a:endParaRPr lang="en-US" sz="1944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3EF8B19-1D5E-2CD4-A944-19F1DF0CAE99}"/>
              </a:ext>
            </a:extLst>
          </p:cNvPr>
          <p:cNvSpPr/>
          <p:nvPr/>
        </p:nvSpPr>
        <p:spPr>
          <a:xfrm>
            <a:off x="9881354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Thoughts</a:t>
            </a:r>
            <a:endParaRPr lang="en-US" sz="243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1CBC439-4183-71E2-8F42-2C3E2D0BBA43}"/>
              </a:ext>
            </a:extLst>
          </p:cNvPr>
          <p:cNvSpPr/>
          <p:nvPr/>
        </p:nvSpPr>
        <p:spPr>
          <a:xfrm>
            <a:off x="9881354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serves as foundation for future research in AI-powered project management, with potential for expanded capabilities.</a:t>
            </a:r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156629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59C4B73-30B8-B448-DCCA-CCC4ADC28F3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4026E1B-279B-6CEE-C49B-8FEC9A59ABD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84D1905-6467-C146-DBA3-B83CEE5F2430}"/>
              </a:ext>
            </a:extLst>
          </p:cNvPr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</a:rPr>
              <a:t>Q &amp; A</a:t>
            </a:r>
            <a:endParaRPr lang="en-US" sz="4860" dirty="0"/>
          </a:p>
        </p:txBody>
      </p:sp>
    </p:spTree>
    <p:extLst>
      <p:ext uri="{BB962C8B-B14F-4D97-AF65-F5344CB8AC3E}">
        <p14:creationId xmlns:p14="http://schemas.microsoft.com/office/powerpoint/2010/main" val="250520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59C4B73-30B8-B448-DCCA-CCC4ADC28F3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4026E1B-279B-6CEE-C49B-8FEC9A59ABD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84D1905-6467-C146-DBA3-B83CEE5F2430}"/>
              </a:ext>
            </a:extLst>
          </p:cNvPr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</a:rPr>
              <a:t>Thank You !</a:t>
            </a:r>
            <a:endParaRPr lang="en-US" sz="4860" dirty="0"/>
          </a:p>
        </p:txBody>
      </p:sp>
    </p:spTree>
    <p:extLst>
      <p:ext uri="{BB962C8B-B14F-4D97-AF65-F5344CB8AC3E}">
        <p14:creationId xmlns:p14="http://schemas.microsoft.com/office/powerpoint/2010/main" val="138162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69711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11657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48795" y="2209086"/>
            <a:ext cx="15859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7152680" y="211657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7152680" y="2650450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 project management assistant using Prompt Engineering to provide instant, accurate responses about project details.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31650" y="4452580"/>
            <a:ext cx="1930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7152680" y="4360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Objectives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7152680" y="489394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 project management processes and enhance decision-making through advanced AI technologies.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6350437" y="620851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29268" y="6301026"/>
            <a:ext cx="19776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7152680" y="620851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Industry Relevance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7152680" y="674239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Sets new standard for efficiency in project management, demonstrating practical application of cutting-edge AI.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68715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967" y="2635448"/>
            <a:ext cx="5562362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Detailed Project Description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2843451" y="3434715"/>
            <a:ext cx="21550" cy="4777264"/>
          </a:xfrm>
          <a:prstGeom prst="roundRect">
            <a:avLst>
              <a:gd name="adj" fmla="val 336822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3048536" y="3812560"/>
            <a:ext cx="604837" cy="21550"/>
          </a:xfrm>
          <a:prstGeom prst="roundRect">
            <a:avLst>
              <a:gd name="adj" fmla="val 336822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2659797" y="3629025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2798624" y="3693795"/>
            <a:ext cx="11096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41" dirty="0"/>
          </a:p>
        </p:txBody>
      </p:sp>
      <p:sp>
        <p:nvSpPr>
          <p:cNvPr id="10" name="Text 7"/>
          <p:cNvSpPr/>
          <p:nvPr/>
        </p:nvSpPr>
        <p:spPr>
          <a:xfrm>
            <a:off x="3804642" y="360747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Statement</a:t>
            </a:r>
            <a:endParaRPr lang="en-US" sz="1701" dirty="0"/>
          </a:p>
        </p:txBody>
      </p:sp>
      <p:sp>
        <p:nvSpPr>
          <p:cNvPr id="11" name="Text 8"/>
          <p:cNvSpPr/>
          <p:nvPr/>
        </p:nvSpPr>
        <p:spPr>
          <a:xfrm>
            <a:off x="3804642" y="3980974"/>
            <a:ext cx="8230672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managers struggle with quick access to specific information from voluminous documents, causing inefficiencies.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3048536" y="5257502"/>
            <a:ext cx="604837" cy="21550"/>
          </a:xfrm>
          <a:prstGeom prst="roundRect">
            <a:avLst>
              <a:gd name="adj" fmla="val 336822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2659797" y="5073968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786598" y="5138738"/>
            <a:ext cx="13513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41" dirty="0"/>
          </a:p>
        </p:txBody>
      </p:sp>
      <p:sp>
        <p:nvSpPr>
          <p:cNvPr id="15" name="Text 12"/>
          <p:cNvSpPr/>
          <p:nvPr/>
        </p:nvSpPr>
        <p:spPr>
          <a:xfrm>
            <a:off x="3804642" y="505241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Solution Approach</a:t>
            </a:r>
            <a:endParaRPr lang="en-US" sz="1701" dirty="0"/>
          </a:p>
        </p:txBody>
      </p:sp>
      <p:sp>
        <p:nvSpPr>
          <p:cNvPr id="16" name="Text 13"/>
          <p:cNvSpPr/>
          <p:nvPr/>
        </p:nvSpPr>
        <p:spPr>
          <a:xfrm>
            <a:off x="3804642" y="5425916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an AI bot for natural language queries, retrieving relevant information from uploaded documents.</a:t>
            </a:r>
            <a:endParaRPr lang="en-US" sz="1361" dirty="0"/>
          </a:p>
        </p:txBody>
      </p:sp>
      <p:sp>
        <p:nvSpPr>
          <p:cNvPr id="17" name="Shape 14"/>
          <p:cNvSpPr/>
          <p:nvPr/>
        </p:nvSpPr>
        <p:spPr>
          <a:xfrm>
            <a:off x="3048536" y="6425863"/>
            <a:ext cx="604837" cy="21550"/>
          </a:xfrm>
          <a:prstGeom prst="roundRect">
            <a:avLst>
              <a:gd name="adj" fmla="val 336822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2659797" y="6242328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2784931" y="6307098"/>
            <a:ext cx="138470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41" dirty="0"/>
          </a:p>
        </p:txBody>
      </p:sp>
      <p:sp>
        <p:nvSpPr>
          <p:cNvPr id="20" name="Text 17"/>
          <p:cNvSpPr/>
          <p:nvPr/>
        </p:nvSpPr>
        <p:spPr>
          <a:xfrm>
            <a:off x="3804642" y="622077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</a:t>
            </a:r>
            <a:endParaRPr lang="en-US" sz="1701" dirty="0"/>
          </a:p>
        </p:txBody>
      </p:sp>
      <p:sp>
        <p:nvSpPr>
          <p:cNvPr id="21" name="Text 18"/>
          <p:cNvSpPr/>
          <p:nvPr/>
        </p:nvSpPr>
        <p:spPr>
          <a:xfrm>
            <a:off x="3804642" y="6594277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NLP, vector database integration, and Streamlit interface for seamless AI interaction.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3048536" y="7594223"/>
            <a:ext cx="604837" cy="21550"/>
          </a:xfrm>
          <a:prstGeom prst="roundRect">
            <a:avLst>
              <a:gd name="adj" fmla="val 336822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2659797" y="7410688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2783384" y="7475458"/>
            <a:ext cx="14156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41" dirty="0"/>
          </a:p>
        </p:txBody>
      </p:sp>
      <p:sp>
        <p:nvSpPr>
          <p:cNvPr id="25" name="Text 22"/>
          <p:cNvSpPr/>
          <p:nvPr/>
        </p:nvSpPr>
        <p:spPr>
          <a:xfrm>
            <a:off x="3804642" y="738913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Expected Outcome</a:t>
            </a:r>
            <a:endParaRPr lang="en-US" sz="1701" dirty="0"/>
          </a:p>
        </p:txBody>
      </p:sp>
      <p:sp>
        <p:nvSpPr>
          <p:cNvPr id="26" name="Text 23"/>
          <p:cNvSpPr/>
          <p:nvPr/>
        </p:nvSpPr>
        <p:spPr>
          <a:xfrm>
            <a:off x="3804642" y="7762637"/>
            <a:ext cx="82306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robust AI-powered tool reducing information retrieval time and enhancing project management efficiency.</a:t>
            </a:r>
            <a:endParaRPr lang="en-US" sz="136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802446" y="22555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Architecture</a:t>
            </a:r>
            <a:endParaRPr lang="en-US" sz="48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DF011-70BF-5D18-4441-1A8C80FF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19" y="1688770"/>
            <a:ext cx="13318350" cy="50965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74883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594967" y="475178"/>
            <a:ext cx="542163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Architecture Details</a:t>
            </a:r>
            <a:endParaRPr lang="en-US" sz="340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67" y="1360884"/>
            <a:ext cx="864037" cy="13825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718203" y="153364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Document Ingestion</a:t>
            </a:r>
            <a:endParaRPr lang="en-US" sz="1701" dirty="0"/>
          </a:p>
        </p:txBody>
      </p:sp>
      <p:sp>
        <p:nvSpPr>
          <p:cNvPr id="7" name="Text 4"/>
          <p:cNvSpPr/>
          <p:nvPr/>
        </p:nvSpPr>
        <p:spPr>
          <a:xfrm>
            <a:off x="3718203" y="1907143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and process project documents into structured format for AI analysis.</a:t>
            </a:r>
            <a:endParaRPr lang="en-US" sz="1361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67" y="2743438"/>
            <a:ext cx="864037" cy="13825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18203" y="291619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Embedding Creation</a:t>
            </a:r>
            <a:endParaRPr lang="en-US" sz="1701" dirty="0"/>
          </a:p>
        </p:txBody>
      </p:sp>
      <p:sp>
        <p:nvSpPr>
          <p:cNvPr id="10" name="Text 6"/>
          <p:cNvSpPr/>
          <p:nvPr/>
        </p:nvSpPr>
        <p:spPr>
          <a:xfrm>
            <a:off x="3718203" y="3289697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raw text into vector embeddings with metadata.</a:t>
            </a:r>
            <a:endParaRPr lang="en-US" sz="1361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967" y="4125992"/>
            <a:ext cx="864037" cy="13825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718203" y="429875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Vector Database</a:t>
            </a:r>
            <a:endParaRPr lang="en-US" sz="1701" dirty="0"/>
          </a:p>
        </p:txBody>
      </p:sp>
      <p:sp>
        <p:nvSpPr>
          <p:cNvPr id="13" name="Text 8"/>
          <p:cNvSpPr/>
          <p:nvPr/>
        </p:nvSpPr>
        <p:spPr>
          <a:xfrm>
            <a:off x="3718203" y="4672251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and efficiently retrieve document embeddings using Pinecone or ChromaDB.</a:t>
            </a:r>
            <a:endParaRPr lang="en-US" sz="1361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5508546"/>
            <a:ext cx="864037" cy="138255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718203" y="568130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Interaction</a:t>
            </a:r>
            <a:endParaRPr lang="en-US" sz="1701" dirty="0"/>
          </a:p>
        </p:txBody>
      </p:sp>
      <p:sp>
        <p:nvSpPr>
          <p:cNvPr id="16" name="Text 10"/>
          <p:cNvSpPr/>
          <p:nvPr/>
        </p:nvSpPr>
        <p:spPr>
          <a:xfrm>
            <a:off x="3718203" y="6054804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user queries through Streamlit, convert to embeddings, and perform vector search.</a:t>
            </a:r>
            <a:endParaRPr lang="en-US" sz="1361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967" y="6891099"/>
            <a:ext cx="864037" cy="138255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3718203" y="70638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Response Generation</a:t>
            </a:r>
            <a:endParaRPr lang="en-US" sz="1701" dirty="0"/>
          </a:p>
        </p:txBody>
      </p:sp>
      <p:sp>
        <p:nvSpPr>
          <p:cNvPr id="19" name="Text 12"/>
          <p:cNvSpPr/>
          <p:nvPr/>
        </p:nvSpPr>
        <p:spPr>
          <a:xfrm>
            <a:off x="3718203" y="7437358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OpenAI's language models to generate and present contextual responses.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3240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6454854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 and Objectives</a:t>
            </a:r>
            <a:endParaRPr lang="en-US" sz="340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AI Assistant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an intelligent bot for understanding and responding to project queries accurately.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3652361"/>
            <a:ext cx="282654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Information Access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instant access to critical project data, improving decision-making speed.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5425559"/>
            <a:ext cx="246280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 Management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manual document searches and increase project efficiency through AI assistance.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594038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4837" y="7198757"/>
            <a:ext cx="264580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Demonstrate RAG Pipeline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604837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Showcase Retrieval-Augmented Generation for context-aware responses to complex queries.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2400538"/>
            <a:ext cx="984230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Collection and Preprocessing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Document Sources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project plans, schedules, budgets, and risk documents in various formats.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Extraction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file uploads and organize data in structured format for processing.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Preprocessing Steps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Clean, normalize, and format extracted data for optimal AI processing and embedding.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1332B760-C825-424A-3637-8C785CEB8D5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84AE3C9-E52E-1563-C98B-2AE8727AC56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08945F3-CC3E-039F-E51E-B7DCC6BF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5802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FF330438-737D-C7CE-EB8C-A2C428D13731}"/>
              </a:ext>
            </a:extLst>
          </p:cNvPr>
          <p:cNvSpPr/>
          <p:nvPr/>
        </p:nvSpPr>
        <p:spPr>
          <a:xfrm>
            <a:off x="2381250" y="2755702"/>
            <a:ext cx="4516160" cy="5644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5"/>
              </a:lnSpc>
              <a:buNone/>
            </a:pPr>
            <a:r>
              <a:rPr lang="en-US" sz="355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Deployment Plan</a:t>
            </a:r>
            <a:endParaRPr lang="en-US" sz="3556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6607BAE9-414A-D8EC-8E2C-6C5CD7A13507}"/>
              </a:ext>
            </a:extLst>
          </p:cNvPr>
          <p:cNvSpPr/>
          <p:nvPr/>
        </p:nvSpPr>
        <p:spPr>
          <a:xfrm>
            <a:off x="2381250" y="5661422"/>
            <a:ext cx="9867900" cy="22503"/>
          </a:xfrm>
          <a:prstGeom prst="roundRect">
            <a:avLst>
              <a:gd name="adj" fmla="val 33716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C528570C-2505-E618-937C-88D6C0D22020}"/>
              </a:ext>
            </a:extLst>
          </p:cNvPr>
          <p:cNvSpPr/>
          <p:nvPr/>
        </p:nvSpPr>
        <p:spPr>
          <a:xfrm>
            <a:off x="4289286" y="5029260"/>
            <a:ext cx="22503" cy="632222"/>
          </a:xfrm>
          <a:prstGeom prst="roundRect">
            <a:avLst>
              <a:gd name="adj" fmla="val 33716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37915CAB-E404-59D5-D5FE-55A70128DE3B}"/>
              </a:ext>
            </a:extLst>
          </p:cNvPr>
          <p:cNvSpPr/>
          <p:nvPr/>
        </p:nvSpPr>
        <p:spPr>
          <a:xfrm>
            <a:off x="4097417" y="5458242"/>
            <a:ext cx="406360" cy="406360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CC64DB1-B69C-CE63-DAFC-772FE73E0389}"/>
              </a:ext>
            </a:extLst>
          </p:cNvPr>
          <p:cNvSpPr/>
          <p:nvPr/>
        </p:nvSpPr>
        <p:spPr>
          <a:xfrm>
            <a:off x="4242554" y="5525869"/>
            <a:ext cx="115967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4"/>
              </a:lnSpc>
              <a:buNone/>
            </a:pPr>
            <a:r>
              <a:rPr lang="en-US" sz="213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34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482234E-23F3-9267-2361-EB248C1F7D0C}"/>
              </a:ext>
            </a:extLst>
          </p:cNvPr>
          <p:cNvSpPr/>
          <p:nvPr/>
        </p:nvSpPr>
        <p:spPr>
          <a:xfrm>
            <a:off x="3171587" y="3880009"/>
            <a:ext cx="2258020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Deployment</a:t>
            </a:r>
            <a:endParaRPr lang="en-US" sz="1778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9FCBA9B-098A-13A5-0ECD-1697D3C97BF2}"/>
              </a:ext>
            </a:extLst>
          </p:cNvPr>
          <p:cNvSpPr/>
          <p:nvPr/>
        </p:nvSpPr>
        <p:spPr>
          <a:xfrm>
            <a:off x="2561868" y="4270653"/>
            <a:ext cx="3477458" cy="577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6"/>
              </a:lnSpc>
              <a:buNone/>
            </a:pPr>
            <a:r>
              <a:rPr lang="en-US" sz="142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AWS, Streamlit cloud or Google Cloud for scalable and secure hosting.</a:t>
            </a:r>
            <a:endParaRPr lang="en-US" sz="1422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3AE9AFF7-493F-6FC1-CFFD-6FA73F7A76D6}"/>
              </a:ext>
            </a:extLst>
          </p:cNvPr>
          <p:cNvSpPr/>
          <p:nvPr/>
        </p:nvSpPr>
        <p:spPr>
          <a:xfrm>
            <a:off x="6299061" y="5661362"/>
            <a:ext cx="22503" cy="632222"/>
          </a:xfrm>
          <a:prstGeom prst="roundRect">
            <a:avLst>
              <a:gd name="adj" fmla="val 33716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E3010D19-69BE-8593-5ABF-01B7B4AD76D0}"/>
              </a:ext>
            </a:extLst>
          </p:cNvPr>
          <p:cNvSpPr/>
          <p:nvPr/>
        </p:nvSpPr>
        <p:spPr>
          <a:xfrm>
            <a:off x="6107192" y="5458242"/>
            <a:ext cx="406360" cy="406360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55DDF8A-B773-F211-CF51-C36C11CE8E7B}"/>
              </a:ext>
            </a:extLst>
          </p:cNvPr>
          <p:cNvSpPr/>
          <p:nvPr/>
        </p:nvSpPr>
        <p:spPr>
          <a:xfrm>
            <a:off x="6239708" y="5525869"/>
            <a:ext cx="141208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4"/>
              </a:lnSpc>
              <a:buNone/>
            </a:pPr>
            <a:r>
              <a:rPr lang="en-US" sz="213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34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CFDCE6D8-2EE6-ECAD-3B04-EF5F092F22A6}"/>
              </a:ext>
            </a:extLst>
          </p:cNvPr>
          <p:cNvSpPr/>
          <p:nvPr/>
        </p:nvSpPr>
        <p:spPr>
          <a:xfrm>
            <a:off x="5181243" y="6474262"/>
            <a:ext cx="2258020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Beta Testing</a:t>
            </a:r>
            <a:endParaRPr lang="en-US" sz="1778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899D16F5-19FB-E1EB-F6FA-F31112A222EC}"/>
              </a:ext>
            </a:extLst>
          </p:cNvPr>
          <p:cNvSpPr/>
          <p:nvPr/>
        </p:nvSpPr>
        <p:spPr>
          <a:xfrm>
            <a:off x="4571524" y="6864906"/>
            <a:ext cx="3477578" cy="866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6"/>
              </a:lnSpc>
              <a:buNone/>
            </a:pPr>
            <a:r>
              <a:rPr lang="en-US" sz="142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thorough testing with select project managers to gather real-world usage data.</a:t>
            </a:r>
            <a:endParaRPr lang="en-US" sz="1422" dirty="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21CBE4A4-F8A3-C683-B14B-90C3FC9B53DC}"/>
              </a:ext>
            </a:extLst>
          </p:cNvPr>
          <p:cNvSpPr/>
          <p:nvPr/>
        </p:nvSpPr>
        <p:spPr>
          <a:xfrm>
            <a:off x="8308717" y="5029260"/>
            <a:ext cx="22503" cy="632222"/>
          </a:xfrm>
          <a:prstGeom prst="roundRect">
            <a:avLst>
              <a:gd name="adj" fmla="val 33716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C7D6E02D-959C-4BF3-67D0-2AA61BF563F7}"/>
              </a:ext>
            </a:extLst>
          </p:cNvPr>
          <p:cNvSpPr/>
          <p:nvPr/>
        </p:nvSpPr>
        <p:spPr>
          <a:xfrm>
            <a:off x="8116848" y="5458242"/>
            <a:ext cx="406360" cy="406360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D73D5D15-F251-8EED-3CF3-09E5DE963C60}"/>
              </a:ext>
            </a:extLst>
          </p:cNvPr>
          <p:cNvSpPr/>
          <p:nvPr/>
        </p:nvSpPr>
        <p:spPr>
          <a:xfrm>
            <a:off x="8247698" y="5525869"/>
            <a:ext cx="144661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4"/>
              </a:lnSpc>
              <a:buNone/>
            </a:pPr>
            <a:r>
              <a:rPr lang="en-US" sz="213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34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15665F52-2BBD-9623-A91E-CB8850691455}"/>
              </a:ext>
            </a:extLst>
          </p:cNvPr>
          <p:cNvSpPr/>
          <p:nvPr/>
        </p:nvSpPr>
        <p:spPr>
          <a:xfrm>
            <a:off x="7190899" y="3591044"/>
            <a:ext cx="2258020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Feedback Integration</a:t>
            </a:r>
            <a:endParaRPr lang="en-US" sz="1778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2690F183-9337-93B2-1A88-6197F5E1BD40}"/>
              </a:ext>
            </a:extLst>
          </p:cNvPr>
          <p:cNvSpPr/>
          <p:nvPr/>
        </p:nvSpPr>
        <p:spPr>
          <a:xfrm>
            <a:off x="6581180" y="3981688"/>
            <a:ext cx="3477578" cy="866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6"/>
              </a:lnSpc>
              <a:buNone/>
            </a:pPr>
            <a:r>
              <a:rPr lang="en-US" sz="142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system to collect and analyze user feedback for continuous improvement.</a:t>
            </a:r>
            <a:endParaRPr lang="en-US" sz="1422" dirty="0"/>
          </a:p>
        </p:txBody>
      </p:sp>
      <p:sp>
        <p:nvSpPr>
          <p:cNvPr id="22" name="Shape 19">
            <a:extLst>
              <a:ext uri="{FF2B5EF4-FFF2-40B4-BE49-F238E27FC236}">
                <a16:creationId xmlns:a16="http://schemas.microsoft.com/office/drawing/2014/main" id="{14174F0E-E301-37B6-BB3C-A5D580835C76}"/>
              </a:ext>
            </a:extLst>
          </p:cNvPr>
          <p:cNvSpPr/>
          <p:nvPr/>
        </p:nvSpPr>
        <p:spPr>
          <a:xfrm>
            <a:off x="10318492" y="5661362"/>
            <a:ext cx="22503" cy="632222"/>
          </a:xfrm>
          <a:prstGeom prst="roundRect">
            <a:avLst>
              <a:gd name="adj" fmla="val 33716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>
            <a:extLst>
              <a:ext uri="{FF2B5EF4-FFF2-40B4-BE49-F238E27FC236}">
                <a16:creationId xmlns:a16="http://schemas.microsoft.com/office/drawing/2014/main" id="{B9CDF0F8-627C-5284-A9DD-FB4B49B7D0D3}"/>
              </a:ext>
            </a:extLst>
          </p:cNvPr>
          <p:cNvSpPr/>
          <p:nvPr/>
        </p:nvSpPr>
        <p:spPr>
          <a:xfrm>
            <a:off x="10126623" y="5458242"/>
            <a:ext cx="406360" cy="406360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40C75941-D383-3068-067F-73EC6A20402D}"/>
              </a:ext>
            </a:extLst>
          </p:cNvPr>
          <p:cNvSpPr/>
          <p:nvPr/>
        </p:nvSpPr>
        <p:spPr>
          <a:xfrm>
            <a:off x="10255806" y="5525869"/>
            <a:ext cx="147995" cy="270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4"/>
              </a:lnSpc>
              <a:buNone/>
            </a:pPr>
            <a:r>
              <a:rPr lang="en-US" sz="213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134" dirty="0"/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69DE66B9-56A3-B4A8-88B4-8D9E17CA1516}"/>
              </a:ext>
            </a:extLst>
          </p:cNvPr>
          <p:cNvSpPr/>
          <p:nvPr/>
        </p:nvSpPr>
        <p:spPr>
          <a:xfrm>
            <a:off x="9200674" y="6474262"/>
            <a:ext cx="2258020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Phased Rollout</a:t>
            </a:r>
            <a:endParaRPr lang="en-US" sz="1778" dirty="0"/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99641AD0-A899-AAC3-DA20-4BEC2AA576B5}"/>
              </a:ext>
            </a:extLst>
          </p:cNvPr>
          <p:cNvSpPr/>
          <p:nvPr/>
        </p:nvSpPr>
        <p:spPr>
          <a:xfrm>
            <a:off x="8590955" y="6864906"/>
            <a:ext cx="3477578" cy="866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6"/>
              </a:lnSpc>
              <a:buNone/>
            </a:pPr>
            <a:r>
              <a:rPr lang="en-US" sz="142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Gradually introduce AI assistant to different project teams, monitoring performance and scaling resources.</a:t>
            </a:r>
            <a:endParaRPr lang="en-US" sz="1422" dirty="0"/>
          </a:p>
        </p:txBody>
      </p:sp>
    </p:spTree>
    <p:extLst>
      <p:ext uri="{BB962C8B-B14F-4D97-AF65-F5344CB8AC3E}">
        <p14:creationId xmlns:p14="http://schemas.microsoft.com/office/powerpoint/2010/main" val="2079250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292" y="1068586"/>
            <a:ext cx="6038374" cy="5566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3"/>
              </a:lnSpc>
              <a:buNone/>
            </a:pPr>
            <a:r>
              <a:rPr lang="en-US" sz="350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RAG Pipeline Implementation</a:t>
            </a:r>
            <a:endParaRPr lang="en-US" sz="3506" dirty="0"/>
          </a:p>
        </p:txBody>
      </p:sp>
      <p:sp>
        <p:nvSpPr>
          <p:cNvPr id="6" name="Shape 3"/>
          <p:cNvSpPr/>
          <p:nvPr/>
        </p:nvSpPr>
        <p:spPr>
          <a:xfrm>
            <a:off x="623292" y="1892260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08911" y="2077879"/>
            <a:ext cx="2340412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Document Embedding</a:t>
            </a:r>
            <a:endParaRPr lang="en-US" sz="1753" dirty="0"/>
          </a:p>
        </p:txBody>
      </p:sp>
      <p:sp>
        <p:nvSpPr>
          <p:cNvPr id="8" name="Text 5"/>
          <p:cNvSpPr/>
          <p:nvPr/>
        </p:nvSpPr>
        <p:spPr>
          <a:xfrm>
            <a:off x="808911" y="2462927"/>
            <a:ext cx="7526179" cy="284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preprocessed text into vector embeddings using advanced language models.</a:t>
            </a:r>
            <a:endParaRPr lang="en-US" sz="1402" dirty="0"/>
          </a:p>
        </p:txBody>
      </p:sp>
      <p:sp>
        <p:nvSpPr>
          <p:cNvPr id="9" name="Shape 6"/>
          <p:cNvSpPr/>
          <p:nvPr/>
        </p:nvSpPr>
        <p:spPr>
          <a:xfrm>
            <a:off x="623292" y="3111460"/>
            <a:ext cx="7897416" cy="1326118"/>
          </a:xfrm>
          <a:prstGeom prst="roundRect">
            <a:avLst>
              <a:gd name="adj" fmla="val 56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08911" y="3297079"/>
            <a:ext cx="2226350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Semantic Search</a:t>
            </a:r>
            <a:endParaRPr lang="en-US" sz="1753" dirty="0"/>
          </a:p>
        </p:txBody>
      </p:sp>
      <p:sp>
        <p:nvSpPr>
          <p:cNvPr id="11" name="Text 8"/>
          <p:cNvSpPr/>
          <p:nvPr/>
        </p:nvSpPr>
        <p:spPr>
          <a:xfrm>
            <a:off x="808911" y="3682127"/>
            <a:ext cx="7526179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efficient retrieval mechanisms to find relevant document segments based on queries.</a:t>
            </a:r>
            <a:endParaRPr lang="en-US" sz="1402" dirty="0"/>
          </a:p>
        </p:txBody>
      </p:sp>
      <p:sp>
        <p:nvSpPr>
          <p:cNvPr id="12" name="Shape 9"/>
          <p:cNvSpPr/>
          <p:nvPr/>
        </p:nvSpPr>
        <p:spPr>
          <a:xfrm>
            <a:off x="623292" y="4615577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08911" y="4801195"/>
            <a:ext cx="2310527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 Augmentation</a:t>
            </a:r>
            <a:endParaRPr lang="en-US" sz="1753" dirty="0"/>
          </a:p>
        </p:txBody>
      </p:sp>
      <p:sp>
        <p:nvSpPr>
          <p:cNvPr id="14" name="Text 11"/>
          <p:cNvSpPr/>
          <p:nvPr/>
        </p:nvSpPr>
        <p:spPr>
          <a:xfrm>
            <a:off x="808911" y="5186243"/>
            <a:ext cx="7526179" cy="284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retrieved information with additional context from related document sections.</a:t>
            </a:r>
            <a:endParaRPr lang="en-US" sz="1402" dirty="0"/>
          </a:p>
        </p:txBody>
      </p:sp>
      <p:sp>
        <p:nvSpPr>
          <p:cNvPr id="15" name="Shape 12"/>
          <p:cNvSpPr/>
          <p:nvPr/>
        </p:nvSpPr>
        <p:spPr>
          <a:xfrm>
            <a:off x="623292" y="5834777"/>
            <a:ext cx="7897416" cy="1326118"/>
          </a:xfrm>
          <a:prstGeom prst="roundRect">
            <a:avLst>
              <a:gd name="adj" fmla="val 56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808911" y="6020395"/>
            <a:ext cx="2226350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1"/>
              </a:lnSpc>
              <a:buNone/>
            </a:pPr>
            <a:r>
              <a:rPr lang="en-US" sz="175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Response Generation</a:t>
            </a:r>
            <a:endParaRPr lang="en-US" sz="1753" dirty="0"/>
          </a:p>
        </p:txBody>
      </p:sp>
      <p:sp>
        <p:nvSpPr>
          <p:cNvPr id="17" name="Text 14"/>
          <p:cNvSpPr/>
          <p:nvPr/>
        </p:nvSpPr>
        <p:spPr>
          <a:xfrm>
            <a:off x="808911" y="6405443"/>
            <a:ext cx="7526179" cy="569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4"/>
              </a:lnSpc>
              <a:buNone/>
            </a:pPr>
            <a:r>
              <a:rPr lang="en-US" sz="140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GPT models to generate coherent, accurate responses based on augmented information.</a:t>
            </a:r>
            <a:endParaRPr lang="en-US" sz="140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743</Words>
  <Application>Microsoft Office PowerPoint</Application>
  <PresentationFormat>Custom</PresentationFormat>
  <Paragraphs>134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juilee patil</cp:lastModifiedBy>
  <cp:revision>4</cp:revision>
  <dcterms:created xsi:type="dcterms:W3CDTF">2024-07-16T04:55:55Z</dcterms:created>
  <dcterms:modified xsi:type="dcterms:W3CDTF">2024-07-16T13:34:56Z</dcterms:modified>
</cp:coreProperties>
</file>